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2" r:id="rId15"/>
    <p:sldId id="271" r:id="rId16"/>
    <p:sldId id="273" r:id="rId17"/>
    <p:sldId id="274" r:id="rId18"/>
    <p:sldId id="270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6CF"/>
    <a:srgbClr val="E53D3D"/>
    <a:srgbClr val="F8F8F8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16200"/>
            <a:ext cx="12192000" cy="2059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66" y="0"/>
            <a:ext cx="12192002" cy="68580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98" y="0"/>
            <a:ext cx="12192002" cy="6858000"/>
          </a:xfrm>
          <a:prstGeom prst="rect">
            <a:avLst/>
          </a:prstGeom>
        </p:spPr>
      </p:pic>
      <p:pic>
        <p:nvPicPr>
          <p:cNvPr id="1026" name="Picture 2" descr="This png image - Santa and Reindeer with Sled PNG Clipart, is available for free download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193" y="4015032"/>
            <a:ext cx="4974362" cy="28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0.liveinternet.ru/images/attach/c/0/119/42/119042880_uzor_s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5688" y="1151509"/>
            <a:ext cx="2827752" cy="131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79" t="12345" r="85004" b="68469"/>
          <a:stretch/>
        </p:blipFill>
        <p:spPr>
          <a:xfrm>
            <a:off x="167275" y="2326296"/>
            <a:ext cx="1095165" cy="1228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8775" r="66981" b="5469"/>
          <a:stretch/>
        </p:blipFill>
        <p:spPr>
          <a:xfrm flipH="1">
            <a:off x="0" y="4908800"/>
            <a:ext cx="2397758" cy="1869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1653113"/>
            <a:ext cx="9068586" cy="2146582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600" b="0" kern="1200" cap="all" spc="-100" baseline="0" dirty="0">
                <a:solidFill>
                  <a:srgbClr val="002060"/>
                </a:solidFill>
                <a:effectLst/>
                <a:latin typeface="AGReverance" pitchFamily="2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708" y="3858850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33B086-ECE1-477D-A8D4-2F30CBE9B08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149" t="42929" r="78060" b="39178"/>
          <a:stretch/>
        </p:blipFill>
        <p:spPr>
          <a:xfrm>
            <a:off x="11074143" y="2670006"/>
            <a:ext cx="1001080" cy="11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6522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98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73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3619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516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69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798028"/>
            <a:ext cx="12192000" cy="2059972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0995835" y="6670600"/>
            <a:ext cx="11961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dirty="0">
                <a:solidFill>
                  <a:srgbClr val="B2DCC6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600" b="0" dirty="0" smtClean="0">
                <a:solidFill>
                  <a:srgbClr val="B2DCC6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ru-RU" sz="600" b="0" dirty="0">
              <a:solidFill>
                <a:srgbClr val="B2DCC6"/>
              </a:solidFill>
              <a:latin typeface="AGReverance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98" y="0"/>
            <a:ext cx="1219200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288" r="49943" b="13817"/>
          <a:stretch/>
        </p:blipFill>
        <p:spPr>
          <a:xfrm>
            <a:off x="17029" y="5556873"/>
            <a:ext cx="1185142" cy="1164602"/>
          </a:xfrm>
          <a:prstGeom prst="rect">
            <a:avLst/>
          </a:prstGeom>
        </p:spPr>
      </p:pic>
      <p:pic>
        <p:nvPicPr>
          <p:cNvPr id="7" name="Picture 2" descr="This png image - Santa and Reindeer with Sled PNG Clipart, is available for free download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2224" y="5728280"/>
            <a:ext cx="1734795" cy="9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185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8624"/>
            <a:ext cx="12191772" cy="686662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798028"/>
            <a:ext cx="12192000" cy="2059972"/>
          </a:xfrm>
          <a:prstGeom prst="rect">
            <a:avLst/>
          </a:prstGeom>
        </p:spPr>
      </p:pic>
      <p:sp>
        <p:nvSpPr>
          <p:cNvPr id="16" name="Прямоугольник 15"/>
          <p:cNvSpPr/>
          <p:nvPr userDrawn="1"/>
        </p:nvSpPr>
        <p:spPr>
          <a:xfrm>
            <a:off x="10995835" y="6678903"/>
            <a:ext cx="11961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dirty="0">
                <a:solidFill>
                  <a:srgbClr val="B2DCC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600" b="0" dirty="0" smtClean="0">
                <a:solidFill>
                  <a:srgbClr val="B2DCC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ru-RU" sz="600" b="0" dirty="0">
              <a:solidFill>
                <a:srgbClr val="B2DCC6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1836" y="136525"/>
            <a:ext cx="10058400" cy="5657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8775" r="66981" b="5469"/>
          <a:stretch/>
        </p:blipFill>
        <p:spPr>
          <a:xfrm flipH="1">
            <a:off x="9794242" y="4859655"/>
            <a:ext cx="2397758" cy="1869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3234" t="44682" r="5440"/>
          <a:stretch/>
        </p:blipFill>
        <p:spPr>
          <a:xfrm flipH="1">
            <a:off x="15468" y="5094203"/>
            <a:ext cx="1173124" cy="17121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" t="7248" r="78605" b="39598"/>
          <a:stretch/>
        </p:blipFill>
        <p:spPr>
          <a:xfrm>
            <a:off x="-228" y="3412391"/>
            <a:ext cx="1228823" cy="1717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315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798028"/>
            <a:ext cx="12192000" cy="2059972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10995835" y="6678903"/>
            <a:ext cx="11961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dirty="0">
                <a:solidFill>
                  <a:srgbClr val="B2DCC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600" b="0" dirty="0" smtClean="0">
                <a:solidFill>
                  <a:srgbClr val="B2DCC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ru-RU" sz="600" b="0" dirty="0">
              <a:solidFill>
                <a:srgbClr val="B2DCC6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98" y="0"/>
            <a:ext cx="12192002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288" r="49943" b="13817"/>
          <a:stretch/>
        </p:blipFill>
        <p:spPr>
          <a:xfrm>
            <a:off x="17029" y="5556873"/>
            <a:ext cx="1185142" cy="11646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8775" r="66981" b="5469"/>
          <a:stretch/>
        </p:blipFill>
        <p:spPr>
          <a:xfrm>
            <a:off x="10699335" y="5557701"/>
            <a:ext cx="1492665" cy="1163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pPr/>
              <a:t>12.01.2021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131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841837"/>
            <a:ext cx="12192000" cy="20599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8624"/>
            <a:ext cx="12204186" cy="6866624"/>
          </a:xfrm>
          <a:prstGeom prst="rect">
            <a:avLst/>
          </a:prstGeom>
        </p:spPr>
      </p:pic>
      <p:pic>
        <p:nvPicPr>
          <p:cNvPr id="19" name="Picture 2" descr="This png image - Santa and Reindeer with Sled PNG Clipart, is available for free downloa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0766" y="5511205"/>
            <a:ext cx="2142071" cy="12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 userDrawn="1"/>
        </p:nvSpPr>
        <p:spPr>
          <a:xfrm>
            <a:off x="10995835" y="6687449"/>
            <a:ext cx="11961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dirty="0">
                <a:solidFill>
                  <a:srgbClr val="B2DCC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600" b="0" dirty="0" smtClean="0">
                <a:solidFill>
                  <a:srgbClr val="B2DCC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ru-RU" sz="600" b="0" dirty="0">
              <a:solidFill>
                <a:srgbClr val="B2DCC6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8623"/>
            <a:ext cx="12191772" cy="50093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79" t="12345" r="85004" b="68469"/>
          <a:stretch/>
        </p:blipFill>
        <p:spPr>
          <a:xfrm>
            <a:off x="167275" y="2326296"/>
            <a:ext cx="1095165" cy="1228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8775" r="66981" b="5469"/>
          <a:stretch/>
        </p:blipFill>
        <p:spPr>
          <a:xfrm flipH="1">
            <a:off x="0" y="5091880"/>
            <a:ext cx="2033899" cy="15857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149" t="42929" r="78060" b="39178"/>
          <a:stretch/>
        </p:blipFill>
        <p:spPr>
          <a:xfrm>
            <a:off x="11074143" y="2670006"/>
            <a:ext cx="1001080" cy="1145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145-156A-42FF-BB80-E8D664DB7725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B086-ECE1-477D-A8D4-2F30CBE9B0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408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93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88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76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433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0995835" y="6670600"/>
            <a:ext cx="11961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dirty="0">
                <a:solidFill>
                  <a:srgbClr val="B2DCC6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600" b="0" dirty="0" smtClean="0">
                <a:solidFill>
                  <a:srgbClr val="B2DCC6"/>
                </a:solidFill>
                <a:latin typeface="AGReveranc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ru-RU" sz="600" b="0" dirty="0">
              <a:solidFill>
                <a:srgbClr val="B2DCC6"/>
              </a:solidFill>
              <a:latin typeface="AGReverance" pitchFamily="2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F8F8F8">
              <a:alpha val="97255"/>
            </a:srgb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C788-9ECC-4092-8280-32749E008B93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D3134-A621-4846-91B5-5217460A4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4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060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ng.pngtree.com/thumb_back/fw800/background/20190223/ourmid/pngtree-blue-snowflake-christmas-background-material-materialchristmaschristmasholiday-material2019-christmas2019poster-image_71254.jpg" TargetMode="External"/><Relationship Id="rId7" Type="http://schemas.openxmlformats.org/officeDocument/2006/relationships/hyperlink" Target="http://minus-plus-mus.ucoz.ru/" TargetMode="External"/><Relationship Id="rId2" Type="http://schemas.openxmlformats.org/officeDocument/2006/relationships/hyperlink" Target="http://clipart-library.com/image_gallery/n277380.pn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ng.pngtree.com/thumb_back/fw800/background/20190223/ourmid/pngtree-creative-christmas-red-banner-background-treegiftchristmassnow-scenesnowbackground-image_76302.jpg" TargetMode="External"/><Relationship Id="rId5" Type="http://schemas.openxmlformats.org/officeDocument/2006/relationships/hyperlink" Target="https://gallery.yopriceville.com/var/resizes/Free-Clipart-Pictures/Christmas-PNG/Santa_and_Reindeer_with_Sled_PNG_Clipart.png?m=1507172111" TargetMode="External"/><Relationship Id="rId4" Type="http://schemas.openxmlformats.org/officeDocument/2006/relationships/hyperlink" Target="http://www.playcast.ru/uploads/2015/12/19/16393496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Проект «Новогодняя сказка»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Выполнили: воспитатель </a:t>
            </a:r>
            <a:r>
              <a:rPr lang="ru-RU" dirty="0" err="1" smtClean="0"/>
              <a:t>Куклева</a:t>
            </a:r>
            <a:r>
              <a:rPr lang="ru-RU" dirty="0" smtClean="0"/>
              <a:t> Л.А.;</a:t>
            </a:r>
          </a:p>
          <a:p>
            <a:r>
              <a:rPr lang="ru-RU" dirty="0" smtClean="0"/>
              <a:t>ст. воспитатель </a:t>
            </a:r>
            <a:r>
              <a:rPr lang="ru-RU" dirty="0" err="1" smtClean="0"/>
              <a:t>Ситкина</a:t>
            </a:r>
            <a:r>
              <a:rPr lang="ru-RU" dirty="0" smtClean="0"/>
              <a:t> С.А.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96691" y="221673"/>
            <a:ext cx="245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МКДОУ Д/С «Теремок»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5292436"/>
            <a:ext cx="17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с.Шилыково</a:t>
            </a:r>
            <a:r>
              <a:rPr lang="ru-RU" dirty="0" smtClean="0"/>
              <a:t>, 23</a:t>
            </a:r>
          </a:p>
          <a:p>
            <a:pPr algn="ctr"/>
            <a:r>
              <a:rPr lang="ru-RU" dirty="0" smtClean="0"/>
              <a:t>2020г.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47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user\Desktop\чем развлечь детей в предновогодние дни\IMG_20201225_140056.jpg"/>
          <p:cNvPicPr>
            <a:picLocks noChangeAspect="1" noChangeArrowheads="1"/>
          </p:cNvPicPr>
          <p:nvPr/>
        </p:nvPicPr>
        <p:blipFill>
          <a:blip r:embed="rId2" cstate="print"/>
          <a:srcRect l="3204" t="32457" r="4626" b="39700"/>
          <a:stretch>
            <a:fillRect/>
          </a:stretch>
        </p:blipFill>
        <p:spPr bwMode="auto">
          <a:xfrm>
            <a:off x="560675" y="185737"/>
            <a:ext cx="8021782" cy="181743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16462" b="35611"/>
          <a:stretch>
            <a:fillRect/>
          </a:stretch>
        </p:blipFill>
        <p:spPr bwMode="auto">
          <a:xfrm>
            <a:off x="7860329" y="942109"/>
            <a:ext cx="3597378" cy="324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745" y="3567071"/>
            <a:ext cx="4370409" cy="288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175" name="Picture 7" descr="C:\Users\user\Desktop\чем развлечь детей в предновогодние дни\IMG_20201225_140037.jpg"/>
          <p:cNvPicPr>
            <a:picLocks noChangeAspect="1" noChangeArrowheads="1"/>
          </p:cNvPicPr>
          <p:nvPr/>
        </p:nvPicPr>
        <p:blipFill>
          <a:blip r:embed="rId5" cstate="print"/>
          <a:srcRect l="8093" r="8149" b="5070"/>
          <a:stretch>
            <a:fillRect/>
          </a:stretch>
        </p:blipFill>
        <p:spPr bwMode="auto">
          <a:xfrm>
            <a:off x="270595" y="1884434"/>
            <a:ext cx="3284434" cy="279190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170" name="Picture 2" descr="C:\Users\user\Desktop\чем развлечь детей в предновогодние дни\taurine-cattle-drawing-photography-clip-art-other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735" y="2320201"/>
            <a:ext cx="4200549" cy="432171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748145" y="1297131"/>
            <a:ext cx="10962670" cy="5271768"/>
            <a:chOff x="748145" y="1297131"/>
            <a:chExt cx="10962670" cy="527176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1028" name="Picture 4" descr="C:\Users\user\Desktop\Camera\IMG_20201216_1415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8727" y="2652823"/>
              <a:ext cx="5221434" cy="391607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6" name="Picture 2" descr="C:\Users\user\Desktop\группа\iHAH6GZ30.jpg"/>
            <p:cNvPicPr>
              <a:picLocks noChangeAspect="1" noChangeArrowheads="1"/>
            </p:cNvPicPr>
            <p:nvPr/>
          </p:nvPicPr>
          <p:blipFill>
            <a:blip r:embed="rId3" cstate="print"/>
            <a:srcRect l="25670" t="13767" r="2910" b="24755"/>
            <a:stretch>
              <a:fillRect/>
            </a:stretch>
          </p:blipFill>
          <p:spPr bwMode="auto">
            <a:xfrm>
              <a:off x="6456218" y="1297131"/>
              <a:ext cx="3982366" cy="24363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7" name="Picture 3" descr="C:\Users\user\Desktop\группа\iJ0E5D245.jpg"/>
            <p:cNvPicPr>
              <a:picLocks noChangeAspect="1" noChangeArrowheads="1"/>
            </p:cNvPicPr>
            <p:nvPr/>
          </p:nvPicPr>
          <p:blipFill>
            <a:blip r:embed="rId4" cstate="print"/>
            <a:srcRect l="22972" r="25127" b="10722"/>
            <a:stretch>
              <a:fillRect/>
            </a:stretch>
          </p:blipFill>
          <p:spPr bwMode="auto">
            <a:xfrm>
              <a:off x="8842129" y="2309822"/>
              <a:ext cx="2868686" cy="35090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9" name="Picture 5" descr="C:\Users\user\Desktop\чем развлечь детей в предновогодние дни\IMG_20201225_140004.jpg"/>
            <p:cNvPicPr>
              <a:picLocks noChangeAspect="1" noChangeArrowheads="1"/>
            </p:cNvPicPr>
            <p:nvPr/>
          </p:nvPicPr>
          <p:blipFill>
            <a:blip r:embed="rId5" cstate="print"/>
            <a:srcRect l="5363" t="27778" r="4401" b="3728"/>
            <a:stretch>
              <a:fillRect/>
            </a:stretch>
          </p:blipFill>
          <p:spPr bwMode="auto">
            <a:xfrm>
              <a:off x="748145" y="1527072"/>
              <a:ext cx="5153891" cy="293409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06301" y="623453"/>
            <a:ext cx="11689990" cy="6234547"/>
            <a:chOff x="206301" y="623453"/>
            <a:chExt cx="11689990" cy="6234547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2050" name="Picture 2" descr="C:\Users\user\Desktop\Camera\IMG_20201217_172811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404912"/>
                </a:clrFrom>
                <a:clrTo>
                  <a:srgbClr val="404912">
                    <a:alpha val="0"/>
                  </a:srgbClr>
                </a:clrTo>
              </a:clrChange>
            </a:blip>
            <a:srcRect t="4895"/>
            <a:stretch>
              <a:fillRect/>
            </a:stretch>
          </p:blipFill>
          <p:spPr bwMode="auto">
            <a:xfrm rot="5400000">
              <a:off x="-395435" y="1987624"/>
              <a:ext cx="4197499" cy="2994027"/>
            </a:xfrm>
            <a:prstGeom prst="rect">
              <a:avLst/>
            </a:prstGeom>
            <a:noFill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36524" t="17180" r="38844" b="19039"/>
            <a:stretch>
              <a:fillRect/>
            </a:stretch>
          </p:blipFill>
          <p:spPr bwMode="auto">
            <a:xfrm>
              <a:off x="6419448" y="623453"/>
              <a:ext cx="3210328" cy="6234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75496" y="1130011"/>
              <a:ext cx="2720795" cy="362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 descr="C:\Users\user\Desktop\чем развлечь детей в предновогодние дни\IMG_20201223_141741.jpg"/>
            <p:cNvPicPr>
              <a:picLocks noChangeAspect="1" noChangeArrowheads="1"/>
            </p:cNvPicPr>
            <p:nvPr/>
          </p:nvPicPr>
          <p:blipFill>
            <a:blip r:embed="rId5" cstate="print"/>
            <a:srcRect l="2725" t="3160" r="18187" b="7504"/>
            <a:stretch>
              <a:fillRect/>
            </a:stretch>
          </p:blipFill>
          <p:spPr bwMode="auto">
            <a:xfrm rot="5400000">
              <a:off x="2412664" y="3427073"/>
              <a:ext cx="3714749" cy="3147105"/>
            </a:xfrm>
            <a:prstGeom prst="rect">
              <a:avLst/>
            </a:prstGeom>
            <a:noFill/>
          </p:spPr>
        </p:pic>
        <p:pic>
          <p:nvPicPr>
            <p:cNvPr id="2" name="Picture 2" descr="C:\Users\user\Desktop\чем развлечь детей в предновогодние дни\IMG_20201227_202339.jpg"/>
            <p:cNvPicPr>
              <a:picLocks noChangeAspect="1" noChangeArrowheads="1"/>
            </p:cNvPicPr>
            <p:nvPr/>
          </p:nvPicPr>
          <p:blipFill>
            <a:blip r:embed="rId6" cstate="print"/>
            <a:srcRect l="4580" r="3817" b="4071"/>
            <a:stretch>
              <a:fillRect/>
            </a:stretch>
          </p:blipFill>
          <p:spPr bwMode="auto">
            <a:xfrm>
              <a:off x="3114675" y="835817"/>
              <a:ext cx="3429000" cy="269319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55585" y="360222"/>
            <a:ext cx="11467765" cy="6497778"/>
            <a:chOff x="455585" y="360222"/>
            <a:chExt cx="11467765" cy="649777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1026" name="Picture 2" descr="C:\Users\user\Desktop\чем развлечь детей в предновогодние дни\IMG_20201225_165256.jpg"/>
            <p:cNvPicPr>
              <a:picLocks noChangeAspect="1" noChangeArrowheads="1"/>
            </p:cNvPicPr>
            <p:nvPr/>
          </p:nvPicPr>
          <p:blipFill>
            <a:blip r:embed="rId2" cstate="print"/>
            <a:srcRect l="6454" r="5508"/>
            <a:stretch>
              <a:fillRect/>
            </a:stretch>
          </p:blipFill>
          <p:spPr bwMode="auto">
            <a:xfrm rot="5400000">
              <a:off x="4662736" y="1377848"/>
              <a:ext cx="3452209" cy="2940957"/>
            </a:xfrm>
            <a:prstGeom prst="rect">
              <a:avLst/>
            </a:prstGeom>
            <a:noFill/>
          </p:spPr>
        </p:pic>
        <p:pic>
          <p:nvPicPr>
            <p:cNvPr id="1027" name="Picture 3" descr="C:\Users\user\Desktop\чем развлечь детей в предновогодние дни\фото\20201224_161650.jpg"/>
            <p:cNvPicPr>
              <a:picLocks noChangeAspect="1" noChangeArrowheads="1"/>
            </p:cNvPicPr>
            <p:nvPr/>
          </p:nvPicPr>
          <p:blipFill>
            <a:blip r:embed="rId3" cstate="print"/>
            <a:srcRect r="37757"/>
            <a:stretch>
              <a:fillRect/>
            </a:stretch>
          </p:blipFill>
          <p:spPr bwMode="auto">
            <a:xfrm rot="5400000">
              <a:off x="186842" y="1214200"/>
              <a:ext cx="3032919" cy="2495433"/>
            </a:xfrm>
            <a:prstGeom prst="rect">
              <a:avLst/>
            </a:prstGeom>
            <a:noFill/>
          </p:spPr>
        </p:pic>
        <p:pic>
          <p:nvPicPr>
            <p:cNvPr id="1029" name="Picture 5" descr="C:\Users\user\Desktop\чем развлечь детей в предновогодние дни\фото\20201225_101444.jpg"/>
            <p:cNvPicPr>
              <a:picLocks noChangeAspect="1" noChangeArrowheads="1"/>
            </p:cNvPicPr>
            <p:nvPr/>
          </p:nvPicPr>
          <p:blipFill>
            <a:blip r:embed="rId4" cstate="print"/>
            <a:srcRect l="11651" r="20796"/>
            <a:stretch>
              <a:fillRect/>
            </a:stretch>
          </p:blipFill>
          <p:spPr bwMode="auto">
            <a:xfrm rot="5400000">
              <a:off x="9552825" y="746753"/>
              <a:ext cx="2757056" cy="1983994"/>
            </a:xfrm>
            <a:prstGeom prst="rect">
              <a:avLst/>
            </a:prstGeom>
            <a:noFill/>
          </p:spPr>
        </p:pic>
        <p:pic>
          <p:nvPicPr>
            <p:cNvPr id="1028" name="Picture 4" descr="C:\Users\user\Desktop\чем развлечь детей в предновогодние дни\фото\20201224_161652.jpg"/>
            <p:cNvPicPr>
              <a:picLocks noChangeAspect="1" noChangeArrowheads="1"/>
            </p:cNvPicPr>
            <p:nvPr/>
          </p:nvPicPr>
          <p:blipFill>
            <a:blip r:embed="rId5" cstate="print"/>
            <a:srcRect r="32074"/>
            <a:stretch>
              <a:fillRect/>
            </a:stretch>
          </p:blipFill>
          <p:spPr bwMode="auto">
            <a:xfrm rot="5400000">
              <a:off x="7654911" y="2685930"/>
              <a:ext cx="3086974" cy="2209174"/>
            </a:xfrm>
            <a:prstGeom prst="rect">
              <a:avLst/>
            </a:prstGeom>
            <a:noFill/>
          </p:spPr>
        </p:pic>
        <p:pic>
          <p:nvPicPr>
            <p:cNvPr id="3074" name="Picture 2" descr="C:\Users\user\Desktop\Camera\IMG_20201221_165706.jpg"/>
            <p:cNvPicPr>
              <a:picLocks noChangeAspect="1" noChangeArrowheads="1"/>
            </p:cNvPicPr>
            <p:nvPr/>
          </p:nvPicPr>
          <p:blipFill>
            <a:blip r:embed="rId6" cstate="print"/>
            <a:srcRect t="22406" b="15012"/>
            <a:stretch>
              <a:fillRect/>
            </a:stretch>
          </p:blipFill>
          <p:spPr bwMode="auto">
            <a:xfrm>
              <a:off x="3787488" y="4434261"/>
              <a:ext cx="5163847" cy="2423739"/>
            </a:xfrm>
            <a:prstGeom prst="rect">
              <a:avLst/>
            </a:prstGeom>
            <a:noFill/>
          </p:spPr>
        </p:pic>
        <p:pic>
          <p:nvPicPr>
            <p:cNvPr id="1030" name="Picture 6" descr="C:\Users\user\Desktop\чем развлечь детей в предновогодние дни\фото\20201225_101450.jpg"/>
            <p:cNvPicPr>
              <a:picLocks noChangeAspect="1" noChangeArrowheads="1"/>
            </p:cNvPicPr>
            <p:nvPr/>
          </p:nvPicPr>
          <p:blipFill>
            <a:blip r:embed="rId7" cstate="print"/>
            <a:srcRect l="5726" r="24132"/>
            <a:stretch>
              <a:fillRect/>
            </a:stretch>
          </p:blipFill>
          <p:spPr bwMode="auto">
            <a:xfrm>
              <a:off x="2604656" y="765790"/>
              <a:ext cx="2937162" cy="2035574"/>
            </a:xfrm>
            <a:prstGeom prst="rect">
              <a:avLst/>
            </a:prstGeom>
            <a:noFill/>
          </p:spPr>
        </p:pic>
        <p:pic>
          <p:nvPicPr>
            <p:cNvPr id="1031" name="Picture 7" descr="C:\Users\user\Desktop\чем развлечь детей в предновогодние дни\фото\20201225_101454.jpg"/>
            <p:cNvPicPr>
              <a:picLocks noChangeAspect="1" noChangeArrowheads="1"/>
            </p:cNvPicPr>
            <p:nvPr/>
          </p:nvPicPr>
          <p:blipFill>
            <a:blip r:embed="rId8" cstate="print"/>
            <a:srcRect l="21964" r="25964" b="31326"/>
            <a:stretch>
              <a:fillRect/>
            </a:stretch>
          </p:blipFill>
          <p:spPr bwMode="auto">
            <a:xfrm>
              <a:off x="7081650" y="651164"/>
              <a:ext cx="3198421" cy="2050473"/>
            </a:xfrm>
            <a:prstGeom prst="rect">
              <a:avLst/>
            </a:prstGeom>
            <a:noFill/>
          </p:spPr>
        </p:pic>
        <p:pic>
          <p:nvPicPr>
            <p:cNvPr id="1032" name="Picture 8" descr="C:\Users\user\Desktop\чем развлечь детей в предновогодние дни\фото\20201228_155921.jpg"/>
            <p:cNvPicPr>
              <a:picLocks noChangeAspect="1" noChangeArrowheads="1"/>
            </p:cNvPicPr>
            <p:nvPr/>
          </p:nvPicPr>
          <p:blipFill>
            <a:blip r:embed="rId9" cstate="print"/>
            <a:srcRect l="5705" r="31305"/>
            <a:stretch>
              <a:fillRect/>
            </a:stretch>
          </p:blipFill>
          <p:spPr bwMode="auto">
            <a:xfrm>
              <a:off x="1967345" y="3413414"/>
              <a:ext cx="2951018" cy="22665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чем развлечь детей в предновогодние дни\фото\20201229_092539.jpg"/>
          <p:cNvPicPr>
            <a:picLocks noChangeAspect="1" noChangeArrowheads="1"/>
          </p:cNvPicPr>
          <p:nvPr/>
        </p:nvPicPr>
        <p:blipFill>
          <a:blip r:embed="rId2" cstate="print"/>
          <a:srcRect r="44965"/>
          <a:stretch>
            <a:fillRect/>
          </a:stretch>
        </p:blipFill>
        <p:spPr bwMode="auto">
          <a:xfrm rot="5400000">
            <a:off x="411242" y="1470813"/>
            <a:ext cx="3749518" cy="3311844"/>
          </a:xfrm>
          <a:prstGeom prst="rect">
            <a:avLst/>
          </a:prstGeom>
          <a:noFill/>
        </p:spPr>
      </p:pic>
      <p:pic>
        <p:nvPicPr>
          <p:cNvPr id="3075" name="Picture 3" descr="C:\Users\user\Desktop\чем развлечь детей в предновогодние дни\фото\20201229_092543.jpg"/>
          <p:cNvPicPr>
            <a:picLocks noChangeAspect="1" noChangeArrowheads="1"/>
          </p:cNvPicPr>
          <p:nvPr/>
        </p:nvPicPr>
        <p:blipFill>
          <a:blip r:embed="rId3" cstate="print"/>
          <a:srcRect r="47505"/>
          <a:stretch>
            <a:fillRect/>
          </a:stretch>
        </p:blipFill>
        <p:spPr bwMode="auto">
          <a:xfrm rot="16200000" flipH="1">
            <a:off x="7688055" y="1231836"/>
            <a:ext cx="3928844" cy="3638174"/>
          </a:xfrm>
          <a:prstGeom prst="rect">
            <a:avLst/>
          </a:prstGeom>
          <a:noFill/>
        </p:spPr>
      </p:pic>
      <p:pic>
        <p:nvPicPr>
          <p:cNvPr id="3076" name="Picture 4" descr="C:\Users\user\Desktop\чем развлечь детей в предновогодние дни\фото\20201229_092557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29283" y="1962298"/>
            <a:ext cx="6308928" cy="3066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934" y="1479181"/>
            <a:ext cx="5618265" cy="431201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0291" y="1510146"/>
            <a:ext cx="3643746" cy="511969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Письмо Деда Мороза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user\Desktop\Новая папка садик\20-21\новый год\Куклева Л., Ситкина\IMG_20201229_102130.jpg"/>
          <p:cNvPicPr>
            <a:picLocks noChangeAspect="1" noChangeArrowheads="1"/>
          </p:cNvPicPr>
          <p:nvPr/>
        </p:nvPicPr>
        <p:blipFill>
          <a:blip r:embed="rId2" cstate="print"/>
          <a:srcRect l="3128" t="30282"/>
          <a:stretch>
            <a:fillRect/>
          </a:stretch>
        </p:blipFill>
        <p:spPr bwMode="auto">
          <a:xfrm>
            <a:off x="7386636" y="4259280"/>
            <a:ext cx="4391027" cy="2370119"/>
          </a:xfrm>
          <a:prstGeom prst="rect">
            <a:avLst/>
          </a:prstGeom>
          <a:noFill/>
        </p:spPr>
      </p:pic>
      <p:pic>
        <p:nvPicPr>
          <p:cNvPr id="4101" name="Picture 5" descr="C:\Users\user\Desktop\Новая папка садик\20-21\новый год\Куклева Л., Ситкина\IMG_20201229_101627.jpg"/>
          <p:cNvPicPr>
            <a:picLocks noChangeAspect="1" noChangeArrowheads="1"/>
          </p:cNvPicPr>
          <p:nvPr/>
        </p:nvPicPr>
        <p:blipFill>
          <a:blip r:embed="rId3" cstate="print"/>
          <a:srcRect l="12132" t="24754" r="5059" b="12574"/>
          <a:stretch>
            <a:fillRect/>
          </a:stretch>
        </p:blipFill>
        <p:spPr bwMode="auto">
          <a:xfrm>
            <a:off x="542926" y="4321842"/>
            <a:ext cx="4157662" cy="2359954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457202" y="842962"/>
            <a:ext cx="11439524" cy="5738821"/>
            <a:chOff x="457202" y="842962"/>
            <a:chExt cx="11439524" cy="573882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4100" name="Picture 4" descr="C:\Users\user\Desktop\Новая папка садик\20-21\новый год\Куклева Л., Ситкина\IMG_20201229_094736.jpg"/>
            <p:cNvPicPr>
              <a:picLocks noChangeAspect="1" noChangeArrowheads="1"/>
            </p:cNvPicPr>
            <p:nvPr/>
          </p:nvPicPr>
          <p:blipFill>
            <a:blip r:embed="rId4" cstate="print"/>
            <a:srcRect l="15867" t="21333" b="14667"/>
            <a:stretch>
              <a:fillRect/>
            </a:stretch>
          </p:blipFill>
          <p:spPr bwMode="auto">
            <a:xfrm>
              <a:off x="6888163" y="842962"/>
              <a:ext cx="5008563" cy="2857500"/>
            </a:xfrm>
            <a:prstGeom prst="rect">
              <a:avLst/>
            </a:prstGeom>
            <a:noFill/>
          </p:spPr>
        </p:pic>
        <p:pic>
          <p:nvPicPr>
            <p:cNvPr id="4098" name="Picture 2" descr="C:\Users\user\Desktop\Новая папка садик\20-21\новый год\Куклева Л., Ситкина\IMG_20201229_094517.jpg"/>
            <p:cNvPicPr>
              <a:picLocks noChangeAspect="1" noChangeArrowheads="1"/>
            </p:cNvPicPr>
            <p:nvPr/>
          </p:nvPicPr>
          <p:blipFill>
            <a:blip r:embed="rId5" cstate="print"/>
            <a:srcRect t="17564"/>
            <a:stretch>
              <a:fillRect/>
            </a:stretch>
          </p:blipFill>
          <p:spPr bwMode="auto">
            <a:xfrm flipH="1">
              <a:off x="540328" y="967188"/>
              <a:ext cx="4149825" cy="2565721"/>
            </a:xfrm>
            <a:prstGeom prst="rect">
              <a:avLst/>
            </a:prstGeom>
            <a:noFill/>
          </p:spPr>
        </p:pic>
        <p:pic>
          <p:nvPicPr>
            <p:cNvPr id="10" name="Picture 6" descr="C:\Users\user\Desktop\Новая папка садик\20-21\новый год\Куклева Л., Ситкина\IMG_20201229_102130.jpg"/>
            <p:cNvPicPr>
              <a:picLocks noChangeAspect="1" noChangeArrowheads="1"/>
            </p:cNvPicPr>
            <p:nvPr/>
          </p:nvPicPr>
          <p:blipFill>
            <a:blip r:embed="rId2" cstate="print"/>
            <a:srcRect l="3128" t="30282"/>
            <a:stretch>
              <a:fillRect/>
            </a:stretch>
          </p:blipFill>
          <p:spPr bwMode="auto">
            <a:xfrm>
              <a:off x="7300912" y="4159267"/>
              <a:ext cx="4391027" cy="2370119"/>
            </a:xfrm>
            <a:prstGeom prst="rect">
              <a:avLst/>
            </a:prstGeom>
            <a:noFill/>
          </p:spPr>
        </p:pic>
        <p:pic>
          <p:nvPicPr>
            <p:cNvPr id="11" name="Picture 5" descr="C:\Users\user\Desktop\Новая папка садик\20-21\новый год\Куклева Л., Ситкина\IMG_20201229_101627.jpg"/>
            <p:cNvPicPr>
              <a:picLocks noChangeAspect="1" noChangeArrowheads="1"/>
            </p:cNvPicPr>
            <p:nvPr/>
          </p:nvPicPr>
          <p:blipFill>
            <a:blip r:embed="rId3" cstate="print"/>
            <a:srcRect l="12132" t="24754" r="5059" b="12574"/>
            <a:stretch>
              <a:fillRect/>
            </a:stretch>
          </p:blipFill>
          <p:spPr bwMode="auto">
            <a:xfrm>
              <a:off x="457202" y="4221829"/>
              <a:ext cx="4157662" cy="2359954"/>
            </a:xfrm>
            <a:prstGeom prst="rect">
              <a:avLst/>
            </a:prstGeom>
            <a:noFill/>
          </p:spPr>
        </p:pic>
        <p:pic>
          <p:nvPicPr>
            <p:cNvPr id="4099" name="Picture 3" descr="C:\Users\user\Desktop\Новая папка садик\20-21\новый год\Куклева Л., Ситкина\IMG_20201229_093540.jpg"/>
            <p:cNvPicPr>
              <a:picLocks noChangeAspect="1" noChangeArrowheads="1"/>
            </p:cNvPicPr>
            <p:nvPr/>
          </p:nvPicPr>
          <p:blipFill>
            <a:blip r:embed="rId6" cstate="print"/>
            <a:srcRect l="11951" t="18581" r="1926" b="18490"/>
            <a:stretch>
              <a:fillRect/>
            </a:stretch>
          </p:blipFill>
          <p:spPr bwMode="auto">
            <a:xfrm>
              <a:off x="3161433" y="2349644"/>
              <a:ext cx="4904509" cy="26877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садик\20-21\новый год\Куклева Л., Ситкина\IMG_20201229_102450.jpg"/>
          <p:cNvPicPr>
            <a:picLocks noChangeAspect="1" noChangeArrowheads="1"/>
          </p:cNvPicPr>
          <p:nvPr/>
        </p:nvPicPr>
        <p:blipFill>
          <a:blip r:embed="rId2" cstate="print"/>
          <a:srcRect l="11609" r="7256" b="15040"/>
          <a:stretch>
            <a:fillRect/>
          </a:stretch>
        </p:blipFill>
        <p:spPr bwMode="auto">
          <a:xfrm>
            <a:off x="2357438" y="802678"/>
            <a:ext cx="7400925" cy="581243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Ожидаемые результаты: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педагоги создадут праздничную атмосферу в группе, распределят нагрузку по подготовке к Новому году в течение месяца;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закрепят знания детей о порядке следования дней недели, повторят счет;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дети будут с удовольствием приходить в детский сад, ждать новые задания. Кроме того, у воспитанников (особенно младших групп) появится дополнительный стимул поскорее заснуть днем, чтобы проснувшись, найти в почтовом ящике украшение для елки. С </a:t>
            </a:r>
            <a:r>
              <a:rPr lang="ru-RU" dirty="0" err="1" smtClean="0">
                <a:solidFill>
                  <a:srgbClr val="002060"/>
                </a:solidFill>
              </a:rPr>
              <a:t>адвент-календарем</a:t>
            </a:r>
            <a:r>
              <a:rPr lang="ru-RU" dirty="0" smtClean="0">
                <a:solidFill>
                  <a:srgbClr val="002060"/>
                </a:solidFill>
              </a:rPr>
              <a:t> ожидание праздника станет для детей и их родителей увлекательным занятием.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3600" u="sng" dirty="0">
                <a:hlinkClick r:id="rId2"/>
              </a:rPr>
              <a:t>Зимние картинки</a:t>
            </a:r>
            <a:endParaRPr lang="ru-RU" sz="3600" dirty="0"/>
          </a:p>
          <a:p>
            <a:pPr marL="0" indent="0" algn="ctr">
              <a:buNone/>
              <a:defRPr/>
            </a:pPr>
            <a:r>
              <a:rPr lang="ru-RU" sz="3600" dirty="0" smtClean="0">
                <a:hlinkClick r:id="rId3"/>
              </a:rPr>
              <a:t>Новогодний </a:t>
            </a:r>
            <a:r>
              <a:rPr lang="ru-RU" sz="3600" dirty="0">
                <a:hlinkClick r:id="rId3"/>
              </a:rPr>
              <a:t>пейзаж</a:t>
            </a:r>
            <a:r>
              <a:rPr lang="ru-RU" sz="3600" dirty="0"/>
              <a:t> </a:t>
            </a:r>
            <a:r>
              <a:rPr lang="ru-RU" sz="1800" dirty="0"/>
              <a:t>(Элементы собраны и обработаны в программе </a:t>
            </a:r>
            <a:r>
              <a:rPr lang="en-US" sz="1800" dirty="0"/>
              <a:t>Photoshop</a:t>
            </a:r>
            <a:r>
              <a:rPr lang="ru-RU" sz="1800" dirty="0"/>
              <a:t> 2015)</a:t>
            </a:r>
            <a:endParaRPr lang="ru-RU" sz="3600" dirty="0">
              <a:hlinkClick r:id="rId4"/>
            </a:endParaRPr>
          </a:p>
          <a:p>
            <a:pPr marL="0" indent="0" algn="ctr">
              <a:buNone/>
              <a:defRPr/>
            </a:pPr>
            <a:r>
              <a:rPr lang="ru-RU" sz="3600" u="sng" dirty="0">
                <a:hlinkClick r:id="rId5"/>
              </a:rPr>
              <a:t>Санта Клаус </a:t>
            </a:r>
            <a:r>
              <a:rPr lang="ru-RU" sz="3600" u="sng" dirty="0" smtClean="0">
                <a:hlinkClick r:id="rId5"/>
              </a:rPr>
              <a:t>и Рудольф</a:t>
            </a:r>
            <a:endParaRPr lang="en-US" sz="3600" u="sng" dirty="0">
              <a:hlinkClick r:id="rId6"/>
            </a:endParaRPr>
          </a:p>
          <a:p>
            <a:pPr marL="0" indent="0" algn="ctr">
              <a:buNone/>
              <a:defRPr/>
            </a:pPr>
            <a:r>
              <a:rPr lang="ru-RU" sz="3600" u="sng" dirty="0">
                <a:hlinkClick r:id="rId6"/>
              </a:rPr>
              <a:t>Снег</a:t>
            </a:r>
            <a:endParaRPr lang="ru-RU" sz="3600" dirty="0"/>
          </a:p>
          <a:p>
            <a:pPr marL="0" indent="0" algn="ctr">
              <a:buNone/>
            </a:pPr>
            <a:endParaRPr lang="ru-RU" sz="11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На момент создания шаблона все ссылки являются активными</a:t>
            </a: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Вы можете использовать данное оформление для создания своих презентаций, но должны указать источники и автора шаблона</a:t>
            </a: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Автор шаблона: Полшкова Виктория Валерьяновна, педагог дополнительного образования МАОУ ДО ЦРТДиЮ Каменского района Пензенской области</a:t>
            </a: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Сайт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http://minus-plus-mus.ucoz.ru/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© Полшкова В.В., 2019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7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2454" y="1493116"/>
            <a:ext cx="8873837" cy="435133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>
                <a:solidFill>
                  <a:srgbClr val="002060"/>
                </a:solidFill>
              </a:rPr>
              <a:t>Адвент</a:t>
            </a:r>
            <a:r>
              <a:rPr lang="ru-RU" dirty="0" smtClean="0">
                <a:solidFill>
                  <a:srgbClr val="002060"/>
                </a:solidFill>
              </a:rPr>
              <a:t> (от лат. </a:t>
            </a:r>
            <a:r>
              <a:rPr lang="ru-RU" dirty="0" err="1" smtClean="0">
                <a:solidFill>
                  <a:srgbClr val="002060"/>
                </a:solidFill>
              </a:rPr>
              <a:t>adventus</a:t>
            </a:r>
            <a:r>
              <a:rPr lang="ru-RU" dirty="0" smtClean="0">
                <a:solidFill>
                  <a:srgbClr val="002060"/>
                </a:solidFill>
              </a:rPr>
              <a:t>) – приход, пришествие. Легенда гласит, что первый </a:t>
            </a:r>
            <a:r>
              <a:rPr lang="ru-RU" dirty="0" err="1" smtClean="0">
                <a:solidFill>
                  <a:srgbClr val="002060"/>
                </a:solidFill>
              </a:rPr>
              <a:t>адвент-календарь</a:t>
            </a:r>
            <a:r>
              <a:rPr lang="ru-RU" dirty="0" smtClean="0">
                <a:solidFill>
                  <a:srgbClr val="002060"/>
                </a:solidFill>
              </a:rPr>
              <a:t> придумала Фрау </a:t>
            </a:r>
            <a:r>
              <a:rPr lang="ru-RU" dirty="0" err="1" smtClean="0">
                <a:solidFill>
                  <a:srgbClr val="002060"/>
                </a:solidFill>
              </a:rPr>
              <a:t>Лэнг</a:t>
            </a:r>
            <a:r>
              <a:rPr lang="ru-RU" dirty="0" smtClean="0">
                <a:solidFill>
                  <a:srgbClr val="002060"/>
                </a:solidFill>
              </a:rPr>
              <a:t> – мама ребенка-почемучки в конце XIX века в Германии. Герхард </a:t>
            </a:r>
            <a:r>
              <a:rPr lang="ru-RU" dirty="0" err="1" smtClean="0">
                <a:solidFill>
                  <a:srgbClr val="002060"/>
                </a:solidFill>
              </a:rPr>
              <a:t>Лэнг</a:t>
            </a:r>
            <a:r>
              <a:rPr lang="ru-RU" dirty="0" smtClean="0">
                <a:solidFill>
                  <a:srgbClr val="002060"/>
                </a:solidFill>
              </a:rPr>
              <a:t> каждое утро спрашивал родителей, когда же наступит Рождество. И тогда его мама сделала из картона календарь с окошками по количеству дней перед Рождеством. Герхард открывал одно окошко в день и доставал из него маленькое печенье. Сколько печений еще нужно было съесть – столько дней оставалось до главного праздника. Когда Герхард </a:t>
            </a:r>
            <a:r>
              <a:rPr lang="ru-RU" dirty="0" err="1" smtClean="0">
                <a:solidFill>
                  <a:srgbClr val="002060"/>
                </a:solidFill>
              </a:rPr>
              <a:t>Лэнг</a:t>
            </a:r>
            <a:r>
              <a:rPr lang="ru-RU" dirty="0" smtClean="0">
                <a:solidFill>
                  <a:srgbClr val="002060"/>
                </a:solidFill>
              </a:rPr>
              <a:t> вырос, стал работать в типографии и выпустил первые в мире готовые </a:t>
            </a:r>
            <a:r>
              <a:rPr lang="ru-RU" dirty="0" err="1" smtClean="0">
                <a:solidFill>
                  <a:srgbClr val="002060"/>
                </a:solidFill>
              </a:rPr>
              <a:t>адвент-календари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Календарь ожидания праздника, или </a:t>
            </a:r>
            <a:r>
              <a:rPr lang="ru-RU" dirty="0" err="1" smtClean="0">
                <a:solidFill>
                  <a:srgbClr val="002060"/>
                </a:solidFill>
              </a:rPr>
              <a:t>адвент-календарь</a:t>
            </a:r>
            <a:r>
              <a:rPr lang="ru-RU" dirty="0" smtClean="0">
                <a:solidFill>
                  <a:srgbClr val="002060"/>
                </a:solidFill>
              </a:rPr>
              <a:t>, учит детей чувствовать время. По нему они будут наблюдать, сколько дней осталось до долгожданного зимнего праздника – Нового года. Такой календарь оформляется в виде панно, объемной фигуры, </a:t>
            </a:r>
            <a:r>
              <a:rPr lang="ru-RU" dirty="0" err="1" smtClean="0">
                <a:solidFill>
                  <a:srgbClr val="002060"/>
                </a:solidFill>
              </a:rPr>
              <a:t>лепбука</a:t>
            </a:r>
            <a:r>
              <a:rPr lang="ru-RU" dirty="0" smtClean="0">
                <a:solidFill>
                  <a:srgbClr val="002060"/>
                </a:solidFill>
              </a:rPr>
              <a:t>, аппликации. Для этого можно использовать разные материалы: бумагу, ткани, нитки, готовые предметы, бросовый материал. Календари различаются по количеству дней и по наполнению. Внутри календаря могут быть подарки, сладости, задания или несколько вариантов в одном.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1709" y="1856509"/>
            <a:ext cx="2577811" cy="358589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5132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b="1" dirty="0" smtClean="0">
                <a:solidFill>
                  <a:srgbClr val="002060"/>
                </a:solidFill>
              </a:rPr>
              <a:t>Тип проекта: </a:t>
            </a:r>
            <a:r>
              <a:rPr lang="ru-RU" dirty="0" smtClean="0">
                <a:solidFill>
                  <a:srgbClr val="002060"/>
                </a:solidFill>
              </a:rPr>
              <a:t>групповой, игровой, творческий.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По виду деятельности: </a:t>
            </a:r>
            <a:r>
              <a:rPr lang="ru-RU" dirty="0" smtClean="0">
                <a:solidFill>
                  <a:srgbClr val="002060"/>
                </a:solidFill>
              </a:rPr>
              <a:t>творческий.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По продолжительности: </a:t>
            </a:r>
            <a:r>
              <a:rPr lang="ru-RU" dirty="0" smtClean="0">
                <a:solidFill>
                  <a:srgbClr val="002060"/>
                </a:solidFill>
              </a:rPr>
              <a:t>краткосрочный.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По времени реализации: </a:t>
            </a:r>
            <a:r>
              <a:rPr lang="ru-RU" dirty="0" smtClean="0">
                <a:solidFill>
                  <a:srgbClr val="002060"/>
                </a:solidFill>
              </a:rPr>
              <a:t>декабрь 2020г.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Участники проекта:</a:t>
            </a:r>
            <a:r>
              <a:rPr lang="ru-RU" dirty="0" smtClean="0">
                <a:solidFill>
                  <a:srgbClr val="002060"/>
                </a:solidFill>
              </a:rPr>
              <a:t> ст. воспитатель </a:t>
            </a:r>
            <a:r>
              <a:rPr lang="ru-RU" dirty="0" err="1" smtClean="0">
                <a:solidFill>
                  <a:srgbClr val="002060"/>
                </a:solidFill>
              </a:rPr>
              <a:t>Ситкина</a:t>
            </a:r>
            <a:r>
              <a:rPr lang="ru-RU" dirty="0" smtClean="0">
                <a:solidFill>
                  <a:srgbClr val="002060"/>
                </a:solidFill>
              </a:rPr>
              <a:t> С.А., воспитатель </a:t>
            </a:r>
            <a:r>
              <a:rPr lang="ru-RU" dirty="0" err="1" smtClean="0">
                <a:solidFill>
                  <a:srgbClr val="002060"/>
                </a:solidFill>
              </a:rPr>
              <a:t>Куклева</a:t>
            </a:r>
            <a:r>
              <a:rPr lang="ru-RU" dirty="0" smtClean="0">
                <a:solidFill>
                  <a:srgbClr val="002060"/>
                </a:solidFill>
              </a:rPr>
              <a:t> Л.А.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дети старшей группы «Медвежата» (старшая);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родители группы «Медвежата» (старшая).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Возраст детей: </a:t>
            </a:r>
            <a:r>
              <a:rPr lang="ru-RU" dirty="0" smtClean="0">
                <a:solidFill>
                  <a:srgbClr val="002060"/>
                </a:solidFill>
              </a:rPr>
              <a:t>5 – 6 лет.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Ресурсное обеспечение проекта: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Материально-техническое:</a:t>
            </a:r>
            <a:r>
              <a:rPr lang="ru-RU" dirty="0" smtClean="0">
                <a:solidFill>
                  <a:srgbClr val="002060"/>
                </a:solidFill>
              </a:rPr>
              <a:t> интерактивное оборудование (проектор, экран), компьютер, интерактивные игры, </a:t>
            </a:r>
            <a:r>
              <a:rPr lang="ru-RU" dirty="0" err="1" smtClean="0">
                <a:solidFill>
                  <a:srgbClr val="002060"/>
                </a:solidFill>
              </a:rPr>
              <a:t>лэпбук</a:t>
            </a:r>
            <a:r>
              <a:rPr lang="ru-RU" dirty="0" smtClean="0">
                <a:solidFill>
                  <a:srgbClr val="002060"/>
                </a:solidFill>
              </a:rPr>
              <a:t> «Зима», изображения снеговика-почтовика и оленя от Деда –Мороза, письма – задания Деда –Мороза, материал для творчества (цвет. бумага, картон, краски и проч.)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Информационное:</a:t>
            </a:r>
            <a:r>
              <a:rPr lang="ru-RU" dirty="0" smtClean="0">
                <a:solidFill>
                  <a:srgbClr val="002060"/>
                </a:solidFill>
              </a:rPr>
              <a:t> методическая и художественная литература, иллюстрации, картотека игр.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8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52054" y="559089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Цель:</a:t>
            </a:r>
            <a:r>
              <a:rPr lang="ru-RU" sz="4000" dirty="0" smtClean="0"/>
              <a:t> </a:t>
            </a:r>
            <a:r>
              <a:rPr lang="ru-RU" sz="4000" i="1" dirty="0" smtClean="0"/>
              <a:t>создать для детей атмосферу волшебства, упорядочить подготовку к Новому году.</a:t>
            </a:r>
            <a:br>
              <a:rPr lang="ru-RU" sz="4000" i="1" dirty="0" smtClean="0"/>
            </a:br>
            <a:r>
              <a:rPr lang="ru-RU" sz="4000" b="1" dirty="0" smtClean="0"/>
              <a:t>Задачи:</a:t>
            </a:r>
            <a:endParaRPr lang="ru-RU" sz="40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96637" y="2618509"/>
            <a:ext cx="10515600" cy="393252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украсить группу и развлечь детей в предпраздничный период;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научить детей чувствовать время;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расширить представления дошкольников о новогоднем празднике;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закрепить знания о порядке следования дней недели, повторить счет;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развивать творческие способности;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сформировать умение работать в коллективе, доводить начатое дело до конца;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побудить детей принимать активное участие в подготовке и проведении новогоднего утренника.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7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Реализация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2835" y="1305342"/>
            <a:ext cx="1058487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</a:rPr>
              <a:t>1 этап: Организационно-подготовительный начало декабря 2020 года.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Цель: организация деятельности участников проекта для определения его 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содержания и реализации. Создание учебно-методической базы для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успешной реализации проекта.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 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2 этап: Практический декабрь 2020года.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Цель: организация комплексной работы по реализации задач проекта.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 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3 этап.   Заключительный 29 декабря 2020 года.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Цель: создание условий для самовыражения и воплощения собственного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замысла в совместной работе, обобщение результатов работы, анализ 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   деятельности. Заключительный этап, кульминация в работе с </a:t>
            </a:r>
            <a:r>
              <a:rPr lang="ru-RU" sz="2400" dirty="0" err="1" smtClean="0">
                <a:solidFill>
                  <a:srgbClr val="002060"/>
                </a:solidFill>
              </a:rPr>
              <a:t>адвент</a:t>
            </a:r>
            <a:r>
              <a:rPr lang="ru-RU" sz="2400" dirty="0" smtClean="0">
                <a:solidFill>
                  <a:srgbClr val="002060"/>
                </a:solidFill>
              </a:rPr>
              <a:t>-  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   календарем в детском саду – новогодний утренник. </a:t>
            </a:r>
          </a:p>
        </p:txBody>
      </p:sp>
    </p:spTree>
    <p:extLst>
      <p:ext uri="{BB962C8B-B14F-4D97-AF65-F5344CB8AC3E}">
        <p14:creationId xmlns:p14="http://schemas.microsoft.com/office/powerpoint/2010/main" xmlns="" val="7498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4346" y="0"/>
            <a:ext cx="10515600" cy="6185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План реализации проекта: </a:t>
            </a:r>
            <a:endParaRPr lang="ru-RU" dirty="0"/>
          </a:p>
        </p:txBody>
      </p:sp>
      <p:pic>
        <p:nvPicPr>
          <p:cNvPr id="1026" name="Picture 2" descr="C:\Users\user\Desktop\чем развлечь детей в предновогодние дни\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7928" y="661843"/>
            <a:ext cx="3803870" cy="2635539"/>
          </a:xfrm>
          <a:prstGeom prst="rect">
            <a:avLst/>
          </a:prstGeom>
          <a:noFill/>
        </p:spPr>
      </p:pic>
      <p:pic>
        <p:nvPicPr>
          <p:cNvPr id="1027" name="Picture 3" descr="C:\Users\user\Desktop\чем развлечь детей в предновогодние дни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415" y="639475"/>
            <a:ext cx="3846367" cy="2643003"/>
          </a:xfrm>
          <a:prstGeom prst="rect">
            <a:avLst/>
          </a:prstGeom>
          <a:noFill/>
        </p:spPr>
      </p:pic>
      <p:pic>
        <p:nvPicPr>
          <p:cNvPr id="1028" name="Picture 4" descr="C:\Users\user\Desktop\чем развлечь детей в предновогодние дни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560" y="624754"/>
            <a:ext cx="3832514" cy="2666335"/>
          </a:xfrm>
          <a:prstGeom prst="rect">
            <a:avLst/>
          </a:prstGeom>
          <a:noFill/>
        </p:spPr>
      </p:pic>
      <p:pic>
        <p:nvPicPr>
          <p:cNvPr id="1029" name="Picture 5" descr="C:\Users\user\Desktop\чем развлечь детей в предновогодние дни\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782" y="3284827"/>
            <a:ext cx="3810000" cy="2650671"/>
          </a:xfrm>
          <a:prstGeom prst="rect">
            <a:avLst/>
          </a:prstGeom>
          <a:noFill/>
        </p:spPr>
      </p:pic>
      <p:pic>
        <p:nvPicPr>
          <p:cNvPr id="1030" name="Picture 6" descr="C:\Users\user\Desktop\чем развлечь детей в предновогодние дни\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7927" y="3264528"/>
            <a:ext cx="3823855" cy="2649385"/>
          </a:xfrm>
          <a:prstGeom prst="rect">
            <a:avLst/>
          </a:prstGeom>
          <a:noFill/>
        </p:spPr>
      </p:pic>
      <p:pic>
        <p:nvPicPr>
          <p:cNvPr id="1031" name="Picture 7" descr="C:\Users\user\Desktop\чем развлечь детей в предновогодние дни\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0945" y="3274724"/>
            <a:ext cx="3962400" cy="26273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0363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чем развлечь детей в предновогодние дни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55" y="282142"/>
            <a:ext cx="3955506" cy="2613457"/>
          </a:xfrm>
          <a:prstGeom prst="rect">
            <a:avLst/>
          </a:prstGeom>
          <a:noFill/>
        </p:spPr>
      </p:pic>
      <p:pic>
        <p:nvPicPr>
          <p:cNvPr id="2051" name="Picture 3" descr="C:\Users\user\Desktop\чем развлечь детей в предновогодние дни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32" y="268287"/>
            <a:ext cx="3976478" cy="2627313"/>
          </a:xfrm>
          <a:prstGeom prst="rect">
            <a:avLst/>
          </a:prstGeom>
          <a:noFill/>
        </p:spPr>
      </p:pic>
      <p:pic>
        <p:nvPicPr>
          <p:cNvPr id="2052" name="Picture 4" descr="C:\Users\user\Desktop\чем развлечь детей в предновогодние дни\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258" y="282141"/>
            <a:ext cx="3964568" cy="2627313"/>
          </a:xfrm>
          <a:prstGeom prst="rect">
            <a:avLst/>
          </a:prstGeom>
          <a:noFill/>
        </p:spPr>
      </p:pic>
      <p:pic>
        <p:nvPicPr>
          <p:cNvPr id="2053" name="Picture 5" descr="C:\Users\user\Desktop\чем развлечь детей в предновогодние дни\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241" y="2886798"/>
            <a:ext cx="3946814" cy="2607714"/>
          </a:xfrm>
          <a:prstGeom prst="rect">
            <a:avLst/>
          </a:prstGeom>
          <a:noFill/>
        </p:spPr>
      </p:pic>
      <p:pic>
        <p:nvPicPr>
          <p:cNvPr id="2054" name="Picture 6" descr="C:\Users\user\Desktop\чем развлечь детей в предновогодние дни\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1949" y="2867892"/>
            <a:ext cx="3822124" cy="2632364"/>
          </a:xfrm>
          <a:prstGeom prst="rect">
            <a:avLst/>
          </a:prstGeom>
          <a:noFill/>
        </p:spPr>
      </p:pic>
      <p:pic>
        <p:nvPicPr>
          <p:cNvPr id="2055" name="Picture 7" descr="C:\Users\user\Desktop\чем развлечь детей в предновогодние дни\1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4240" y="2875685"/>
            <a:ext cx="3771805" cy="2596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чем развлечь детей в предновогодние дни\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385" y="0"/>
            <a:ext cx="3309714" cy="2272145"/>
          </a:xfrm>
          <a:prstGeom prst="rect">
            <a:avLst/>
          </a:prstGeom>
          <a:noFill/>
        </p:spPr>
      </p:pic>
      <p:pic>
        <p:nvPicPr>
          <p:cNvPr id="3075" name="Picture 3" descr="C:\Users\user\Desktop\чем развлечь детей в предновогодние дни\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8204" y="0"/>
            <a:ext cx="3320297" cy="2286000"/>
          </a:xfrm>
          <a:prstGeom prst="rect">
            <a:avLst/>
          </a:prstGeom>
          <a:noFill/>
        </p:spPr>
      </p:pic>
      <p:pic>
        <p:nvPicPr>
          <p:cNvPr id="3076" name="Picture 4" descr="C:\Users\user\Desktop\чем развлечь детей в предновогодние дни\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7876" y="0"/>
            <a:ext cx="3310759" cy="2286000"/>
          </a:xfrm>
          <a:prstGeom prst="rect">
            <a:avLst/>
          </a:prstGeom>
          <a:noFill/>
        </p:spPr>
      </p:pic>
      <p:pic>
        <p:nvPicPr>
          <p:cNvPr id="3077" name="Picture 5" descr="C:\Users\user\Desktop\чем развлечь детей в предновогодние дни\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409" y="2324964"/>
            <a:ext cx="3326337" cy="2290421"/>
          </a:xfrm>
          <a:prstGeom prst="rect">
            <a:avLst/>
          </a:prstGeom>
          <a:noFill/>
        </p:spPr>
      </p:pic>
      <p:pic>
        <p:nvPicPr>
          <p:cNvPr id="3078" name="Picture 6" descr="C:\Users\user\Desktop\чем развлечь детей в предновогодние дни\2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3232" y="2334058"/>
            <a:ext cx="3264477" cy="2252489"/>
          </a:xfrm>
          <a:prstGeom prst="rect">
            <a:avLst/>
          </a:prstGeom>
          <a:noFill/>
        </p:spPr>
      </p:pic>
      <p:pic>
        <p:nvPicPr>
          <p:cNvPr id="3079" name="Picture 7" descr="C:\Users\user\Desktop\чем развлечь детей в предновогодние дни\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9051" y="2357005"/>
            <a:ext cx="3278331" cy="2266731"/>
          </a:xfrm>
          <a:prstGeom prst="rect">
            <a:avLst/>
          </a:prstGeom>
          <a:noFill/>
        </p:spPr>
      </p:pic>
      <p:pic>
        <p:nvPicPr>
          <p:cNvPr id="3080" name="Picture 8" descr="C:\Users\user\Desktop\чем развлечь детей в предновогодние дни\2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4796" y="4582194"/>
            <a:ext cx="3264477" cy="2275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Реализация проекта: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06400" y="613931"/>
            <a:ext cx="11157721" cy="6244069"/>
            <a:chOff x="406400" y="613931"/>
            <a:chExt cx="11157721" cy="6244069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b="6465"/>
            <a:stretch>
              <a:fillRect/>
            </a:stretch>
          </p:blipFill>
          <p:spPr bwMode="auto">
            <a:xfrm>
              <a:off x="2710816" y="3546763"/>
              <a:ext cx="2655068" cy="3311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16656" y="3113593"/>
              <a:ext cx="4290579" cy="3217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13051" t="13992" r="5164" b="37449"/>
            <a:stretch>
              <a:fillRect/>
            </a:stretch>
          </p:blipFill>
          <p:spPr bwMode="auto">
            <a:xfrm>
              <a:off x="2286000" y="1116180"/>
              <a:ext cx="5209309" cy="2319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026" name="Picture 2" descr="C:\Users\user\Desktop\Новая папка садик\20-21\старший воспитатель\фото\оформление\IMG_20201217_17265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72400" y="613931"/>
              <a:ext cx="3471863" cy="303233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7" name="Picture 3" descr="C:\Users\user\Desktop\Новая папка садик\20-21\старший воспитатель\фото\оформление\IMG_20201217_17271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400" y="3103418"/>
              <a:ext cx="2906568" cy="217992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8" name="Picture 4" descr="C:\Users\user\Desktop\Новая папка садик\20-21\старший воспитатель\фото\оформление\IMG_20201217_173136.jpg"/>
            <p:cNvPicPr>
              <a:picLocks noChangeAspect="1" noChangeArrowheads="1"/>
            </p:cNvPicPr>
            <p:nvPr/>
          </p:nvPicPr>
          <p:blipFill>
            <a:blip r:embed="rId7" cstate="print"/>
            <a:srcRect t="4760" b="16881"/>
            <a:stretch>
              <a:fillRect/>
            </a:stretch>
          </p:blipFill>
          <p:spPr bwMode="auto">
            <a:xfrm rot="16200000" flipH="1">
              <a:off x="8954751" y="3223394"/>
              <a:ext cx="3286991" cy="193174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</TotalTime>
  <Words>139</Words>
  <Application>Microsoft Office PowerPoint</Application>
  <PresentationFormat>Произвольный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Проект «Новогодняя сказка»</vt:lpstr>
      <vt:lpstr>Актуальность</vt:lpstr>
      <vt:lpstr>Паспорт проекта</vt:lpstr>
      <vt:lpstr> Цель: создать для детей атмосферу волшебства, упорядочить подготовку к Новому году. Задачи:</vt:lpstr>
      <vt:lpstr>Реализация</vt:lpstr>
      <vt:lpstr>План реализации проекта: </vt:lpstr>
      <vt:lpstr>Слайд 7</vt:lpstr>
      <vt:lpstr>Слайд 8</vt:lpstr>
      <vt:lpstr>Реализация проекта:</vt:lpstr>
      <vt:lpstr>Слайд 10</vt:lpstr>
      <vt:lpstr>Слайд 11</vt:lpstr>
      <vt:lpstr>Слайд 12</vt:lpstr>
      <vt:lpstr>Слайд 13</vt:lpstr>
      <vt:lpstr>Слайд 14</vt:lpstr>
      <vt:lpstr>Письмо Деда Мороза</vt:lpstr>
      <vt:lpstr>Слайд 16</vt:lpstr>
      <vt:lpstr>Слайд 17</vt:lpstr>
      <vt:lpstr>Ожидаемые результаты:</vt:lpstr>
      <vt:lpstr>Информационные источники: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«Новогодний»</dc:title>
  <dc:subject>Новый год, Рождество</dc:subject>
  <dc:creator>Viktoriya Polshkova</dc:creator>
  <cp:keywords>зима;новый год;рождество</cp:keywords>
  <cp:lastModifiedBy>Windows User</cp:lastModifiedBy>
  <cp:revision>106</cp:revision>
  <dcterms:created xsi:type="dcterms:W3CDTF">2019-12-22T09:28:28Z</dcterms:created>
  <dcterms:modified xsi:type="dcterms:W3CDTF">2021-01-12T13:29:39Z</dcterms:modified>
</cp:coreProperties>
</file>